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3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6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8193-804A-074D-A48F-8EAFF0D81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88404-AFF1-D74E-BC78-8D8C7E761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F48B9-507E-5D48-9E89-A8A5DC36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05E0-5DAC-F742-A13D-DE9D2C25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BDE0B-329B-AF4B-AA52-8E732B9F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89F1-0D7F-3E44-8997-7409FD6E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E3BC2-B4FD-9042-90DF-949266C9F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E3C6-1003-6B48-84D2-033B7D6C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4A32-A9F7-F64D-9797-38366D4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55355-A7F8-4B4C-8A93-444F041F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8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B3F0F-A681-4B49-8B63-4D20FDEE7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128DC-D557-F240-B5EC-8E7CF753F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BE991-DA10-9243-80E9-40E1B024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297B-8D30-1A47-93BB-E20DE166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0E50-3DF9-3E4A-8046-3487DC3D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6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C796-E609-604A-B4CA-13CCE867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F989-CBB4-9446-9053-ADDB774E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C684-2CC5-D246-AA93-20716AF8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1BC18-CAF8-FB4E-BF90-28816069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8AEB-9299-6F48-BFCE-98A36142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B530-5218-E34F-B711-1CA89FC5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7726B-786C-534B-B1FF-00ABE78AC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C1DE-C36E-D345-A6D0-F4C1DF70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7ED7-0C36-8148-905C-617BCA02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B758-5A8B-0444-8FDB-E20A00A2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4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3688-98F9-F447-85EC-24C35B97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52D5-E237-1F43-AE6B-7C192AFE8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CFEEA-055A-3540-8695-080492A16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E5FEE-76F9-0E49-B47C-9246E0D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A20E3-30A6-1946-BAC4-F97D632C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87061-EA67-8C4E-89C6-070E08FE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9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2E20-FE07-1E40-94FC-52B360A8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EDA54-985C-5E40-9F01-52DD1C083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ED845-C0C8-1A48-915D-086EB186C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6E778-8E03-6047-8232-FB011195D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50A56-4667-9B4D-9E25-9A5889F81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A3A5A-B8DC-2A43-B5DC-65B8A0BF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BE96C-E411-6E45-816A-B5814EA9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E7DC0-1307-0C48-9122-4DE452A1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3A8F-1BDD-B041-A835-F7C98C5C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AF845-4031-9447-AC3E-0FDA92C75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4192A-C3DB-C845-9B68-3864C109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C988-3243-0E46-B94B-3E0C2926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24A3B-5F91-9F46-B108-D24BCC45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645C9-F724-2C4D-A4E2-CE5C5278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6A93-43BE-0047-BBD0-8CCA02B6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CEBA-5B94-5542-B7A7-E0FCDBD5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06CF-CFCA-354A-9798-AEEE38DA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D9F15-2352-5947-AF69-7A5949829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6D248-8208-BB48-ADFA-7E7EC0EB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12494-787A-CF48-AA13-C879F8C1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ADC71-9C4B-B14C-BC38-961C4B4F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9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9B0F-3DF7-394B-B570-9F4BFB1E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BA115-909D-B242-B89D-44DEC799A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221B6-05F3-F142-97A8-9BF8CB654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7E934-E3E9-5241-842B-252773B0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7AE73-00FE-A244-BF54-339560A3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41BD4-3151-CE41-9F08-C9483286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5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09633-BDF4-824A-9130-05094ABA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724F-B440-E34A-80CE-AE0CDA72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38DE-D021-8749-AEEA-3C7631386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F286-1AED-9F4E-B222-672457B26C42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5C344-4646-5544-96B7-48D9B078A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9C3AC-CD15-DF40-BA92-29B6FA01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D1901-CAB9-F240-97BE-7C615849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3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4638-FB75-694A-AB46-14E7040FC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7686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CS621 Spatial Databases Project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E53C7-89E4-874E-B26F-4DAECD5C5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By Jack Hickey</a:t>
            </a:r>
          </a:p>
          <a:p>
            <a:r>
              <a:rPr lang="en-GB" b="1" dirty="0"/>
              <a:t>20253050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674AC-D1C8-F24B-B966-982B571AFC5C}"/>
              </a:ext>
            </a:extLst>
          </p:cNvPr>
          <p:cNvSpPr txBox="1"/>
          <p:nvPr/>
        </p:nvSpPr>
        <p:spPr>
          <a:xfrm>
            <a:off x="3396641" y="2739044"/>
            <a:ext cx="5398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/>
              <a:t>New York Gun Crime 2020</a:t>
            </a:r>
            <a:endParaRPr lang="en-US" sz="3000" b="1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52A6E5-8563-7244-8EDB-BB6B450E0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2"/>
    </mc:Choice>
    <mc:Fallback>
      <p:transition spd="slow" advTm="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C1BE5-98A9-2F46-819E-46ADBAFBF1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42500" r="43838" b="12708"/>
          <a:stretch/>
        </p:blipFill>
        <p:spPr>
          <a:xfrm>
            <a:off x="448788" y="1695289"/>
            <a:ext cx="3028950" cy="415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A4B5D-FD11-BF45-988D-70BCA272D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2" t="81117" r="1909" b="12917"/>
          <a:stretch/>
        </p:blipFill>
        <p:spPr>
          <a:xfrm>
            <a:off x="6119658" y="1791734"/>
            <a:ext cx="2940997" cy="391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F5FEA7-1120-AA47-9375-E899CA44B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70" y="3262338"/>
            <a:ext cx="7535867" cy="772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8489A-7AAC-BD4F-994A-57A4B3D422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4" t="53542" r="2560" b="13542"/>
          <a:stretch/>
        </p:blipFill>
        <p:spPr>
          <a:xfrm>
            <a:off x="4019070" y="4043362"/>
            <a:ext cx="7535867" cy="21453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616655-A362-604D-993C-4C22F09845E3}"/>
              </a:ext>
            </a:extLst>
          </p:cNvPr>
          <p:cNvSpPr txBox="1"/>
          <p:nvPr/>
        </p:nvSpPr>
        <p:spPr>
          <a:xfrm>
            <a:off x="6032819" y="383802"/>
            <a:ext cx="311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accent6"/>
                </a:solidFill>
              </a:rPr>
              <a:t>St. Patrick Day</a:t>
            </a:r>
            <a:endParaRPr lang="en-US" b="1" u="sng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DE50F-891A-614D-A4FD-12E10AABEFEA}"/>
              </a:ext>
            </a:extLst>
          </p:cNvPr>
          <p:cNvSpPr txBox="1"/>
          <p:nvPr/>
        </p:nvSpPr>
        <p:spPr>
          <a:xfrm>
            <a:off x="6967774" y="2900465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Labour Day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0EA94-AE69-0B4A-8BD0-B418B1E7B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70" y="872384"/>
            <a:ext cx="7535867" cy="800100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4550BAE-6FD7-0E45-BA09-C2CD2E14B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1"/>
    </mc:Choice>
    <mc:Fallback>
      <p:transition spd="slow" advTm="3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88E0-9899-B741-8139-DD2E6FD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So New York’s gun crime crisis isn’t entirely straightforward…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B1BA-13AA-7A4A-93BF-8C2C66BBF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Liquor stores surprisingly seem to have little effect</a:t>
            </a:r>
          </a:p>
          <a:p>
            <a:endParaRPr lang="en-GB" dirty="0"/>
          </a:p>
          <a:p>
            <a:r>
              <a:rPr lang="en-GB" dirty="0"/>
              <a:t>Densely populated areas only provide some answers</a:t>
            </a:r>
          </a:p>
          <a:p>
            <a:endParaRPr lang="en-GB" dirty="0"/>
          </a:p>
          <a:p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of July appears to be part of the problem, but St. Patricks day provided no shootings to the record.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 see that mixture of societal issues like these, as well as poverty need to all be considered to begin answering questions regarding gun crime in New York. 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249C12-E279-1242-911F-9085BBD33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7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3"/>
    </mc:Choice>
    <mc:Fallback>
      <p:transition spd="slow" advTm="30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F91-E8EE-4F4B-886B-2105965C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The project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89997-81B0-084C-8963-FF84B8A1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5249449" cy="50883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Coming up…</a:t>
            </a:r>
          </a:p>
          <a:p>
            <a:r>
              <a:rPr lang="en-GB" dirty="0"/>
              <a:t>Shootings in NYC 2020</a:t>
            </a:r>
          </a:p>
          <a:p>
            <a:r>
              <a:rPr lang="en-GB" dirty="0"/>
              <a:t>Worst areas?</a:t>
            </a:r>
          </a:p>
          <a:p>
            <a:r>
              <a:rPr lang="en-GB" dirty="0"/>
              <a:t>Possible causes?</a:t>
            </a:r>
          </a:p>
          <a:p>
            <a:pPr lvl="1"/>
            <a:r>
              <a:rPr lang="en-GB" dirty="0"/>
              <a:t>Alcohol</a:t>
            </a:r>
          </a:p>
          <a:p>
            <a:pPr lvl="1"/>
            <a:r>
              <a:rPr lang="en-GB" dirty="0"/>
              <a:t>Population density</a:t>
            </a:r>
          </a:p>
          <a:p>
            <a:pPr lvl="1"/>
            <a:r>
              <a:rPr lang="en-GB" dirty="0"/>
              <a:t>Holidays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Data was obtained online from ‘NYC OPEN DATA’ and Overpass-Turbo.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032BAF-B784-3F4A-AE4F-BE3306AA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8" y="2357437"/>
            <a:ext cx="4835072" cy="2928938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F45082E-8A71-6343-B5AC-D6FD13788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62"/>
    </mc:Choice>
    <mc:Fallback>
      <p:transition spd="slow" advTm="2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D4B4-6C16-4E46-A081-DFBF330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General overview of NY Shootings</a:t>
            </a:r>
            <a:endParaRPr lang="en-US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3C9C457-FE38-8447-A6F0-C2B80601E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3356" r="22015" b="5363"/>
          <a:stretch/>
        </p:blipFill>
        <p:spPr>
          <a:xfrm>
            <a:off x="338137" y="1504951"/>
            <a:ext cx="6086475" cy="4577171"/>
          </a:xfr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B6C0FC87-C356-A84C-B0E7-C3A159D13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2627518"/>
            <a:ext cx="3938588" cy="74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CDD270-C7D0-BF48-A57F-FFD4F5391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3376818"/>
            <a:ext cx="3938588" cy="2133600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090248C-CEA5-934D-ACAD-F02C8A7CA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1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8"/>
    </mc:Choice>
    <mc:Fallback>
      <p:transition spd="slow" advTm="3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F8EF-864E-2D4F-AECA-5B7006AF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Adding the precincts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4F8B8-2509-584E-AC58-AB2B1C699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8" t="14520" r="22491" b="8646"/>
          <a:stretch/>
        </p:blipFill>
        <p:spPr>
          <a:xfrm>
            <a:off x="6624637" y="1489154"/>
            <a:ext cx="4729163" cy="5147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E3D65-DAF1-CB48-9F99-C97AB3B60E6D}"/>
              </a:ext>
            </a:extLst>
          </p:cNvPr>
          <p:cNvSpPr txBox="1"/>
          <p:nvPr/>
        </p:nvSpPr>
        <p:spPr>
          <a:xfrm>
            <a:off x="595183" y="2547481"/>
            <a:ext cx="57581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Now we have a clearer view on the more</a:t>
            </a:r>
          </a:p>
          <a:p>
            <a:r>
              <a:rPr lang="en-GB" sz="2400" dirty="0"/>
              <a:t>     ‘dangerous’ areas in terms of shootings </a:t>
            </a:r>
          </a:p>
          <a:p>
            <a:endParaRPr lang="en-GB" sz="2400" dirty="0"/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Brooklyn and The Bronx seem the busiest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Which is our busiest/quietest precincts?</a:t>
            </a:r>
          </a:p>
          <a:p>
            <a:r>
              <a:rPr lang="en-GB" sz="2400" dirty="0"/>
              <a:t>     </a:t>
            </a:r>
            <a:endParaRPr lang="en-US" sz="24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15B3854-7211-6241-91B1-E6DE2905D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5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0"/>
    </mc:Choice>
    <mc:Fallback>
      <p:transition spd="slow" advTm="1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7A13-B103-7642-B51E-F2B8A992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Create views to show Brooklyn and the Bronx in different colours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303DE-155E-4449-A4E3-76DF07775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3685" r="22491" b="5691"/>
          <a:stretch/>
        </p:blipFill>
        <p:spPr>
          <a:xfrm>
            <a:off x="229806" y="1690688"/>
            <a:ext cx="5929312" cy="4450533"/>
          </a:xfrm>
          <a:solidFill>
            <a:schemeClr val="accent2"/>
          </a:solidFill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2321EEAB-B5F7-AE4E-A2DA-CE0D43655054}"/>
              </a:ext>
            </a:extLst>
          </p:cNvPr>
          <p:cNvSpPr/>
          <p:nvPr/>
        </p:nvSpPr>
        <p:spPr>
          <a:xfrm>
            <a:off x="381000" y="4512252"/>
            <a:ext cx="914400" cy="700644"/>
          </a:xfrm>
          <a:prstGeom prst="donut">
            <a:avLst>
              <a:gd name="adj" fmla="val 55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BE976-7D9A-F240-9B9C-64D7513F9BD4}"/>
              </a:ext>
            </a:extLst>
          </p:cNvPr>
          <p:cNvSpPr txBox="1"/>
          <p:nvPr/>
        </p:nvSpPr>
        <p:spPr>
          <a:xfrm>
            <a:off x="6716330" y="2332947"/>
            <a:ext cx="5372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DROP VIEW IF EXISTS </a:t>
            </a:r>
            <a:r>
              <a:rPr lang="en-US" sz="2600" dirty="0" err="1">
                <a:solidFill>
                  <a:srgbClr val="FF0000"/>
                </a:solidFill>
              </a:rPr>
              <a:t>BronxView</a:t>
            </a:r>
            <a:r>
              <a:rPr lang="en-US" sz="2600" dirty="0">
                <a:solidFill>
                  <a:srgbClr val="FF0000"/>
                </a:solidFill>
              </a:rPr>
              <a:t>;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FF0000"/>
                </a:solidFill>
              </a:rPr>
              <a:t>CREATE  OR REPLACE VIEW  </a:t>
            </a:r>
            <a:r>
              <a:rPr lang="en-US" sz="2200" dirty="0" err="1">
                <a:solidFill>
                  <a:srgbClr val="FF0000"/>
                </a:solidFill>
              </a:rPr>
              <a:t>BronxView</a:t>
            </a:r>
            <a:r>
              <a:rPr lang="en-US" sz="2200" dirty="0">
                <a:solidFill>
                  <a:srgbClr val="FF0000"/>
                </a:solidFill>
              </a:rPr>
              <a:t> AS 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SELECT</a:t>
            </a:r>
            <a:r>
              <a:rPr lang="en-US" dirty="0"/>
              <a:t> </a:t>
            </a:r>
            <a:r>
              <a:rPr lang="en-US" sz="1600" dirty="0" err="1"/>
              <a:t>nyj.ogc_fid</a:t>
            </a:r>
            <a:r>
              <a:rPr lang="en-US" sz="1600" dirty="0"/>
              <a:t> as </a:t>
            </a:r>
            <a:r>
              <a:rPr lang="en-US" sz="1600" dirty="0" err="1"/>
              <a:t>Join_ID</a:t>
            </a:r>
            <a:r>
              <a:rPr lang="en-US" sz="1600" dirty="0"/>
              <a:t>, </a:t>
            </a:r>
            <a:r>
              <a:rPr lang="en-US" sz="1600" dirty="0" err="1"/>
              <a:t>nyj.boro</a:t>
            </a:r>
            <a:r>
              <a:rPr lang="en-US" sz="1600" dirty="0"/>
              <a:t> as </a:t>
            </a:r>
            <a:r>
              <a:rPr lang="en-US" sz="1600" dirty="0" err="1"/>
              <a:t>boro</a:t>
            </a:r>
            <a:r>
              <a:rPr lang="en-US" sz="1600" dirty="0"/>
              <a:t>, </a:t>
            </a:r>
          </a:p>
          <a:p>
            <a:r>
              <a:rPr lang="en-US" sz="1600" dirty="0" err="1"/>
              <a:t>nyj.total_precinct_pop</a:t>
            </a:r>
            <a:r>
              <a:rPr lang="en-US" sz="1600" dirty="0"/>
              <a:t> as precinct_pop, </a:t>
            </a:r>
            <a:r>
              <a:rPr lang="en-US" sz="1600" dirty="0" err="1"/>
              <a:t>nyj.geom</a:t>
            </a:r>
            <a:r>
              <a:rPr lang="en-US" sz="1600" dirty="0"/>
              <a:t> as </a:t>
            </a:r>
            <a:r>
              <a:rPr lang="en-US" sz="1600" dirty="0" err="1"/>
              <a:t>shooting_geom</a:t>
            </a:r>
            <a:r>
              <a:rPr lang="en-US" sz="1600" dirty="0"/>
              <a:t>, </a:t>
            </a:r>
            <a:r>
              <a:rPr lang="en-US" sz="1600" dirty="0" err="1"/>
              <a:t>nyp.ogc_fid</a:t>
            </a:r>
            <a:r>
              <a:rPr lang="en-US" sz="1600" dirty="0"/>
              <a:t> as </a:t>
            </a:r>
            <a:r>
              <a:rPr lang="en-US" sz="1600" dirty="0" err="1"/>
              <a:t>Precinct_ID</a:t>
            </a:r>
            <a:r>
              <a:rPr lang="en-US" sz="1600" dirty="0"/>
              <a:t>, </a:t>
            </a:r>
            <a:r>
              <a:rPr lang="en-US" sz="1600" dirty="0" err="1"/>
              <a:t>nyp.precinct</a:t>
            </a:r>
            <a:r>
              <a:rPr lang="en-US" sz="1600" dirty="0"/>
              <a:t> as precinct </a:t>
            </a:r>
          </a:p>
          <a:p>
            <a:r>
              <a:rPr lang="en-US" dirty="0">
                <a:solidFill>
                  <a:schemeClr val="accent1"/>
                </a:solidFill>
              </a:rPr>
              <a:t>FROM</a:t>
            </a:r>
            <a:r>
              <a:rPr lang="en-US" dirty="0"/>
              <a:t> </a:t>
            </a:r>
            <a:r>
              <a:rPr lang="en-US" sz="1600" dirty="0" err="1"/>
              <a:t>nycjoin</a:t>
            </a:r>
            <a:r>
              <a:rPr lang="en-US" sz="1600" dirty="0"/>
              <a:t> as </a:t>
            </a:r>
            <a:r>
              <a:rPr lang="en-US" sz="1600" dirty="0" err="1"/>
              <a:t>nyj</a:t>
            </a:r>
            <a:r>
              <a:rPr lang="en-US" sz="1600" dirty="0"/>
              <a:t>, </a:t>
            </a:r>
            <a:r>
              <a:rPr lang="en-US" sz="1600" dirty="0" err="1"/>
              <a:t>nyprecincts</a:t>
            </a:r>
            <a:r>
              <a:rPr lang="en-US" sz="1600" dirty="0"/>
              <a:t> as </a:t>
            </a:r>
            <a:r>
              <a:rPr lang="en-US" sz="1600" dirty="0" err="1"/>
              <a:t>nyp</a:t>
            </a:r>
            <a:r>
              <a:rPr lang="en-US" sz="1600" dirty="0"/>
              <a:t>,</a:t>
            </a:r>
          </a:p>
          <a:p>
            <a:r>
              <a:rPr lang="en-US" dirty="0">
                <a:solidFill>
                  <a:schemeClr val="accent1"/>
                </a:solidFill>
              </a:rPr>
              <a:t>WHERE</a:t>
            </a:r>
            <a:r>
              <a:rPr lang="en-US" sz="1600" dirty="0"/>
              <a:t> </a:t>
            </a:r>
            <a:r>
              <a:rPr lang="en-US" sz="1600" dirty="0" err="1"/>
              <a:t>ST_Contains</a:t>
            </a:r>
            <a:r>
              <a:rPr lang="en-US" sz="1600" dirty="0"/>
              <a:t>(</a:t>
            </a:r>
            <a:r>
              <a:rPr lang="en-US" sz="1600" dirty="0" err="1"/>
              <a:t>nyp.geom,nyj.geom</a:t>
            </a:r>
            <a:r>
              <a:rPr lang="en-US" sz="1600" dirty="0"/>
              <a:t>) and </a:t>
            </a:r>
            <a:r>
              <a:rPr lang="en-US" sz="1600" dirty="0" err="1"/>
              <a:t>nyj.boro</a:t>
            </a:r>
            <a:r>
              <a:rPr lang="en-US" sz="1600" dirty="0"/>
              <a:t> = 'BRONX';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4A6C3F1-8FF6-9C45-884F-C3AFD8DBB613}"/>
              </a:ext>
            </a:extLst>
          </p:cNvPr>
          <p:cNvSpPr/>
          <p:nvPr/>
        </p:nvSpPr>
        <p:spPr>
          <a:xfrm>
            <a:off x="6340093" y="1945300"/>
            <a:ext cx="5748337" cy="3941308"/>
          </a:xfrm>
          <a:prstGeom prst="frame">
            <a:avLst>
              <a:gd name="adj1" fmla="val 2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1144048-C63E-184A-89E0-766FEFEF9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00"/>
    </mc:Choice>
    <mc:Fallback>
      <p:transition spd="slow" advTm="2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78E4-2C60-0149-B1F2-7477FB72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913"/>
          </a:xfrm>
        </p:spPr>
        <p:txBody>
          <a:bodyPr/>
          <a:lstStyle/>
          <a:p>
            <a:pPr algn="ctr"/>
            <a:r>
              <a:rPr lang="en-GB" b="1" dirty="0"/>
              <a:t>Activity rates of the precincts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BEDDE-0C33-2D45-A76A-F131DA391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1443038"/>
            <a:ext cx="4638675" cy="5953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94F99-83EC-3E4F-8379-0B42672DD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038373"/>
            <a:ext cx="4638675" cy="2861239"/>
          </a:xfrm>
          <a:prstGeom prst="rect">
            <a:avLst/>
          </a:prstGeom>
        </p:spPr>
      </p:pic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1EB46C00-AE5D-6F43-B0EC-814F172FC4D7}"/>
              </a:ext>
            </a:extLst>
          </p:cNvPr>
          <p:cNvSpPr/>
          <p:nvPr/>
        </p:nvSpPr>
        <p:spPr>
          <a:xfrm>
            <a:off x="5114926" y="2740329"/>
            <a:ext cx="1557338" cy="14573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E084A903-139F-674E-9E47-46BB5A8B5410}"/>
              </a:ext>
            </a:extLst>
          </p:cNvPr>
          <p:cNvSpPr/>
          <p:nvPr/>
        </p:nvSpPr>
        <p:spPr>
          <a:xfrm rot="10800000">
            <a:off x="5114926" y="2907016"/>
            <a:ext cx="1557338" cy="14573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FE19CC-6E6F-8444-9238-D1F93B13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6" y="2038373"/>
            <a:ext cx="4929187" cy="28612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2C45F9-70F7-AD47-B0E0-0E1403D5C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6" y="1418736"/>
            <a:ext cx="4638675" cy="619637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EB72E9A-B6FB-9446-B7E7-A15A65F52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0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0"/>
    </mc:Choice>
    <mc:Fallback>
      <p:transition spd="slow" advTm="4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9E2C-19E5-E443-B972-877DDC79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Comparison of reported shootings to liquor stores around New York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C8A4D-CB27-2944-9DBE-127C42695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6" t="14521" r="22491" b="5035"/>
          <a:stretch/>
        </p:blipFill>
        <p:spPr>
          <a:xfrm>
            <a:off x="838200" y="1828799"/>
            <a:ext cx="4419600" cy="444341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C6ACED-AA0E-5B44-9C83-0BCF41F672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26452" r="2765" b="6636"/>
          <a:stretch/>
        </p:blipFill>
        <p:spPr>
          <a:xfrm>
            <a:off x="5372100" y="1828799"/>
            <a:ext cx="5981700" cy="3457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9B8CFA-A958-8C4D-B993-8EFD08D8397C}"/>
              </a:ext>
            </a:extLst>
          </p:cNvPr>
          <p:cNvSpPr txBox="1"/>
          <p:nvPr/>
        </p:nvSpPr>
        <p:spPr>
          <a:xfrm>
            <a:off x="5372100" y="5586413"/>
            <a:ext cx="621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Only 4 </a:t>
            </a:r>
            <a:r>
              <a:rPr lang="en-GB" sz="2000" b="1" u="sng" dirty="0"/>
              <a:t>reported</a:t>
            </a:r>
            <a:r>
              <a:rPr lang="en-GB" sz="2000" b="1" dirty="0"/>
              <a:t> shootings within 20m of a liquor store!!!</a:t>
            </a:r>
            <a:endParaRPr lang="en-US" sz="2000" b="1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CBD9A87-224C-6A44-8C23-3D394AF61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4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8"/>
    </mc:Choice>
    <mc:Fallback>
      <p:transition spd="slow" advTm="59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EA06-A4AE-F349-BC04-DF5A079A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Are there more shootings in the highly populated areas?</a:t>
            </a:r>
            <a:endParaRPr lang="en-US" b="1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DA825CD-73D7-E942-A690-7B110ECF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" t="13536" r="26946" b="8974"/>
          <a:stretch/>
        </p:blipFill>
        <p:spPr>
          <a:xfrm>
            <a:off x="838200" y="1800223"/>
            <a:ext cx="6021939" cy="457200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B88372-BCF6-E846-ABAC-591648AE7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02" y="1800223"/>
            <a:ext cx="4812749" cy="800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C565C1-0F95-7440-AF7B-80738BA4B3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"/>
          <a:stretch/>
        </p:blipFill>
        <p:spPr>
          <a:xfrm>
            <a:off x="7017302" y="2709858"/>
            <a:ext cx="5029200" cy="334804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D828D2-1A13-A84A-9654-2B8F0660FCD5}"/>
              </a:ext>
            </a:extLst>
          </p:cNvPr>
          <p:cNvCxnSpPr>
            <a:cxnSpLocks/>
          </p:cNvCxnSpPr>
          <p:nvPr/>
        </p:nvCxnSpPr>
        <p:spPr>
          <a:xfrm flipH="1">
            <a:off x="5929313" y="3400425"/>
            <a:ext cx="1087989" cy="185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nut 28">
            <a:extLst>
              <a:ext uri="{FF2B5EF4-FFF2-40B4-BE49-F238E27FC236}">
                <a16:creationId xmlns:a16="http://schemas.microsoft.com/office/drawing/2014/main" id="{E8F5C79A-676F-BA4B-A987-D5D6B9DD9E71}"/>
              </a:ext>
            </a:extLst>
          </p:cNvPr>
          <p:cNvSpPr/>
          <p:nvPr/>
        </p:nvSpPr>
        <p:spPr>
          <a:xfrm>
            <a:off x="8558213" y="4986338"/>
            <a:ext cx="3743325" cy="557212"/>
          </a:xfrm>
          <a:prstGeom prst="donut">
            <a:avLst>
              <a:gd name="adj" fmla="val 44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8B6D8A-EC5A-B941-BE34-D0868AF8AB5B}"/>
              </a:ext>
            </a:extLst>
          </p:cNvPr>
          <p:cNvCxnSpPr>
            <a:cxnSpLocks/>
          </p:cNvCxnSpPr>
          <p:nvPr/>
        </p:nvCxnSpPr>
        <p:spPr>
          <a:xfrm flipH="1" flipV="1">
            <a:off x="5443538" y="4872038"/>
            <a:ext cx="3114675" cy="385762"/>
          </a:xfrm>
          <a:prstGeom prst="straightConnector1">
            <a:avLst/>
          </a:prstGeom>
          <a:ln w="2222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2BFC1B22-3DA0-6542-899A-8DA255C89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50"/>
    </mc:Choice>
    <mc:Fallback>
      <p:transition spd="slow" advTm="62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FBD8-9BB6-BE43-984E-5EE2DE69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Shooting incidents around U.S holidays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E8CAB-70D9-0D4F-AB55-13FFC211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t="58519" r="2322" b="6348"/>
          <a:stretch/>
        </p:blipFill>
        <p:spPr>
          <a:xfrm>
            <a:off x="140471" y="2372800"/>
            <a:ext cx="7560491" cy="27706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5EC59-5707-D44C-B5BD-153A6158A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" y="1690688"/>
            <a:ext cx="7869238" cy="682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953BA-BFAC-D340-AE69-03C33FD25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09" y="2682600"/>
            <a:ext cx="4063052" cy="2031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0B9232-9614-D047-8E5F-5DABCEF5C59C}"/>
              </a:ext>
            </a:extLst>
          </p:cNvPr>
          <p:cNvSpPr txBox="1"/>
          <p:nvPr/>
        </p:nvSpPr>
        <p:spPr>
          <a:xfrm>
            <a:off x="140471" y="5314950"/>
            <a:ext cx="750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4th of July seems to be the busiest day/night for shootings over all of 2020 </a:t>
            </a:r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E09114C-C31A-5349-941E-33C7320C8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1"/>
    </mc:Choice>
    <mc:Fallback>
      <p:transition spd="slow" advTm="53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335</Words>
  <Application>Microsoft Macintosh PowerPoint</Application>
  <PresentationFormat>Widescreen</PresentationFormat>
  <Paragraphs>51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CS621 Spatial Databases Project</vt:lpstr>
      <vt:lpstr>The project</vt:lpstr>
      <vt:lpstr>General overview of NY Shootings</vt:lpstr>
      <vt:lpstr>Adding the precincts</vt:lpstr>
      <vt:lpstr>Create views to show Brooklyn and the Bronx in different colours</vt:lpstr>
      <vt:lpstr>Activity rates of the precincts</vt:lpstr>
      <vt:lpstr>Comparison of reported shootings to liquor stores around New York</vt:lpstr>
      <vt:lpstr>Are there more shootings in the highly populated areas?</vt:lpstr>
      <vt:lpstr>Shooting incidents around U.S holidays</vt:lpstr>
      <vt:lpstr>PowerPoint Presentation</vt:lpstr>
      <vt:lpstr>So New York’s gun crime crisis isn’t entirely straightforward…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CS621 Spatial Databases Project</dc:title>
  <dc:creator>Microsoft Office User</dc:creator>
  <cp:lastModifiedBy>Microsoft Office User</cp:lastModifiedBy>
  <cp:revision>27</cp:revision>
  <dcterms:created xsi:type="dcterms:W3CDTF">2021-01-11T10:21:58Z</dcterms:created>
  <dcterms:modified xsi:type="dcterms:W3CDTF">2021-01-11T20:59:22Z</dcterms:modified>
</cp:coreProperties>
</file>